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451" r:id="rId3"/>
    <p:sldId id="460" r:id="rId4"/>
    <p:sldId id="421" r:id="rId5"/>
    <p:sldId id="458" r:id="rId6"/>
    <p:sldId id="423" r:id="rId7"/>
    <p:sldId id="456" r:id="rId8"/>
    <p:sldId id="282" r:id="rId9"/>
    <p:sldId id="425" r:id="rId10"/>
    <p:sldId id="429" r:id="rId11"/>
    <p:sldId id="430" r:id="rId12"/>
    <p:sldId id="431" r:id="rId13"/>
    <p:sldId id="432" r:id="rId14"/>
    <p:sldId id="433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62" r:id="rId23"/>
    <p:sldId id="464" r:id="rId24"/>
    <p:sldId id="270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46" autoAdjust="0"/>
  </p:normalViewPr>
  <p:slideViewPr>
    <p:cSldViewPr>
      <p:cViewPr varScale="1">
        <p:scale>
          <a:sx n="77" d="100"/>
          <a:sy n="77" d="100"/>
        </p:scale>
        <p:origin x="44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t>3/16/2025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7931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7641C31-F707-0B7F-B77C-08859DAFF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3357603-64C7-E0A2-E932-54E43F1B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4F50ED7-A6FA-769E-9AF8-E7B2E1C79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5E085A-82B6-684C-C54F-9482F9649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4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20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3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6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99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80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88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C779E6C-7E07-12CE-1985-35561968B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6257FD2-15A8-6550-694D-C701D49E9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2C0B47F-DE79-7409-1EA9-58FE56F03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B6112E-8937-478F-7324-1FCE1A2ED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2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1F474B0-C09F-2C26-9B8A-7FF35CA8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AB204BD-EA63-A776-CC54-395423B68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F09E9AC-EFED-32B4-F251-06B406B27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5EC1A58-DA94-0D79-3031-6747E54F6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8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D28753F-D701-5E6F-1A0E-3E6716E69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AA178AD-F50E-841D-17AE-C1CA441C3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C952AAB-76E2-E738-2496-62576AAD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6F8266-B621-B55A-E1F4-DF5A2F181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67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EE25EC-F4D2-017C-532F-A123941A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A4C5F7E-4007-5FC0-72F0-969A864FE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C76399E-7CD8-DDE6-D11C-5FE8460E7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6969211-3583-F58C-B19B-B50D97DF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6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994E33E-BDF9-A378-57C3-E1D49E692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24D3F76-960B-71DE-A2A5-EF7848BB3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08E011D-2DD4-A756-EDF5-13FB763D8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C05D24-A419-FD55-5937-1D96E97A3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9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18DE60B-292C-333B-68BE-D64F02C5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9A48D47-F2FC-A642-0D96-8DC2097A6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4B44ABF-CCC6-5A9A-BC32-1D38B9973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7E573C6-8B9C-F053-3591-3C855C629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90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9BE63DA-DE99-BE10-FCE9-AEE5D7BC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BA47C61-3C9B-F31B-74C9-F2483E058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133FB95-137E-5CE7-C9EB-2FEE438BE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5517F7-841C-28B5-854E-9F5C1E2D7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4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231E53C-373D-0352-D734-44EF7E928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4395B8B-024C-1A0C-6788-3D52869A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4684473-73E9-4118-71D7-CDF3CA0B0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FDAA677-BBB8-1A3E-9BA7-C25CA972D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8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7.png"/><Relationship Id="rId10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7" b="-69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51906" y="745374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95600" y="4044587"/>
            <a:ext cx="15529074" cy="1800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500" b="1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THỰC TẬP CNTT5: TRIỂN KHAI ỨNG </a:t>
            </a:r>
            <a:r>
              <a:rPr lang="en-US" sz="4500" b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DỤNG </a:t>
            </a:r>
            <a:r>
              <a:rPr lang="en-US" sz="4500" b="1" smtClean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AI, </a:t>
            </a:r>
            <a:r>
              <a:rPr lang="en-US" sz="4500" b="1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IOT</a:t>
            </a:r>
          </a:p>
          <a:p>
            <a:pPr algn="ctr">
              <a:lnSpc>
                <a:spcPct val="130000"/>
              </a:lnSpc>
            </a:pPr>
            <a:r>
              <a:rPr lang="en-US" sz="4500" b="1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ĐỀ </a:t>
            </a:r>
            <a:r>
              <a:rPr lang="en-US" sz="4500" b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TÀI</a:t>
            </a:r>
            <a:r>
              <a:rPr lang="en-US" sz="4500" b="1" smtClean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: TRANG </a:t>
            </a:r>
            <a:r>
              <a:rPr lang="en-US" sz="4500" b="1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TRẠI THÔNG MINH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82DBF24-E1C3-E117-BC08-D0C7AE5FA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C4524F-F1B5-41F0-2204-2464EB1777BA}"/>
              </a:ext>
            </a:extLst>
          </p:cNvPr>
          <p:cNvSpPr txBox="1"/>
          <p:nvPr/>
        </p:nvSpPr>
        <p:spPr>
          <a:xfrm>
            <a:off x="5715000" y="6134100"/>
            <a:ext cx="108966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sz="3500" dirty="0" err="1">
                <a:solidFill>
                  <a:schemeClr val="bg1"/>
                </a:solidFill>
              </a:rPr>
              <a:t>Trình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 err="1">
                <a:solidFill>
                  <a:schemeClr val="bg1"/>
                </a:solidFill>
              </a:rPr>
              <a:t>bày</a:t>
            </a:r>
            <a:r>
              <a:rPr lang="en-US" sz="3500" dirty="0">
                <a:solidFill>
                  <a:schemeClr val="bg1"/>
                </a:solidFill>
              </a:rPr>
              <a:t>: </a:t>
            </a:r>
            <a:r>
              <a:rPr lang="en-US" sz="3500" dirty="0" err="1">
                <a:solidFill>
                  <a:schemeClr val="bg1"/>
                </a:solidFill>
              </a:rPr>
              <a:t>Nhóm</a:t>
            </a:r>
            <a:r>
              <a:rPr lang="en-US" sz="3500" dirty="0">
                <a:solidFill>
                  <a:schemeClr val="bg1"/>
                </a:solidFill>
              </a:rPr>
              <a:t> 8</a:t>
            </a:r>
          </a:p>
          <a:p>
            <a:r>
              <a:rPr lang="en-US" sz="3500" dirty="0" err="1">
                <a:solidFill>
                  <a:schemeClr val="bg1"/>
                </a:solidFill>
              </a:rPr>
              <a:t>Giảng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 err="1">
                <a:solidFill>
                  <a:schemeClr val="bg1"/>
                </a:solidFill>
              </a:rPr>
              <a:t>viên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 err="1">
                <a:solidFill>
                  <a:schemeClr val="bg1"/>
                </a:solidFill>
              </a:rPr>
              <a:t>hướng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 err="1">
                <a:solidFill>
                  <a:schemeClr val="bg1"/>
                </a:solidFill>
              </a:rPr>
              <a:t>dẫn</a:t>
            </a:r>
            <a:r>
              <a:rPr lang="en-US" sz="3500" dirty="0">
                <a:solidFill>
                  <a:schemeClr val="bg1"/>
                </a:solidFill>
              </a:rPr>
              <a:t> :    </a:t>
            </a:r>
            <a:r>
              <a:rPr lang="en-US" sz="3500" dirty="0" err="1">
                <a:solidFill>
                  <a:schemeClr val="bg1"/>
                </a:solidFill>
              </a:rPr>
              <a:t>ThS</a:t>
            </a:r>
            <a:r>
              <a:rPr lang="en-US" sz="3500" dirty="0">
                <a:solidFill>
                  <a:schemeClr val="bg1"/>
                </a:solidFill>
              </a:rPr>
              <a:t>. Lê Trung </a:t>
            </a:r>
            <a:r>
              <a:rPr lang="en-US" sz="3500" dirty="0" err="1">
                <a:solidFill>
                  <a:schemeClr val="bg1"/>
                </a:solidFill>
              </a:rPr>
              <a:t>Hiếu</a:t>
            </a:r>
            <a:endParaRPr lang="en-US" sz="3500" dirty="0">
              <a:solidFill>
                <a:schemeClr val="bg1"/>
              </a:solidFill>
            </a:endParaRPr>
          </a:p>
          <a:p>
            <a:r>
              <a:rPr lang="en-US" sz="35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sz="3500" dirty="0" err="1">
                <a:solidFill>
                  <a:schemeClr val="bg1"/>
                </a:solidFill>
              </a:rPr>
              <a:t>ThS</a:t>
            </a:r>
            <a:r>
              <a:rPr lang="en-US" sz="3500" dirty="0">
                <a:solidFill>
                  <a:schemeClr val="bg1"/>
                </a:solidFill>
              </a:rPr>
              <a:t>. </a:t>
            </a:r>
            <a:r>
              <a:rPr lang="en-US" sz="3500" dirty="0" err="1">
                <a:solidFill>
                  <a:schemeClr val="bg1"/>
                </a:solidFill>
              </a:rPr>
              <a:t>Nguyễn</a:t>
            </a:r>
            <a:r>
              <a:rPr lang="en-US" sz="3500" dirty="0">
                <a:solidFill>
                  <a:schemeClr val="bg1"/>
                </a:solidFill>
              </a:rPr>
              <a:t> Thái Khánh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6E4143C-BC78-6ABB-9238-97D69C20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811C58A8-E419-5526-6F3F-857EBFDC3ABC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824E9B44-8FDA-BEEB-1DF0-985AB643F480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17166198-811D-CEED-508D-64AAF8776669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8D08619E-EF2C-2CD6-24A9-FB52728D68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370C941-AF48-1043-AADB-51FF67F5EB7C}"/>
              </a:ext>
            </a:extLst>
          </p:cNvPr>
          <p:cNvSpPr txBox="1"/>
          <p:nvPr/>
        </p:nvSpPr>
        <p:spPr>
          <a:xfrm>
            <a:off x="685800" y="2361885"/>
            <a:ext cx="15925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dirty="0">
                <a:latin typeface="Arial "/>
              </a:rPr>
              <a:t>2. Cảm biến khí (MQ135) 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dirty="0">
                <a:latin typeface="Arial "/>
              </a:rPr>
              <a:t>Chức năng: </a:t>
            </a:r>
            <a:r>
              <a:rPr lang="vi-VN" sz="4000" dirty="0">
                <a:latin typeface="Arial "/>
              </a:rPr>
              <a:t>Phát hiện khí độc (NH₃, CO₂) để đảm bảo môi trường không ô nhiễm. 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dirty="0">
                <a:latin typeface="Arial "/>
              </a:rPr>
              <a:t>Ứng dụng: </a:t>
            </a:r>
            <a:r>
              <a:rPr lang="en-US" sz="4000" dirty="0" err="1">
                <a:latin typeface="Arial "/>
              </a:rPr>
              <a:t>Báo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động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còi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và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cảnh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báo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đến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chủ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trang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trại</a:t>
            </a:r>
            <a:r>
              <a:rPr lang="vi-VN" sz="4000" dirty="0">
                <a:latin typeface="Arial "/>
              </a:rPr>
              <a:t>. 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endParaRPr lang="en-US" sz="4000" dirty="0">
              <a:latin typeface="Arial 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F7F9DF4-0C39-A3A9-45A0-5E988ED8FC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434"/>
          <a:stretch/>
        </p:blipFill>
        <p:spPr>
          <a:xfrm>
            <a:off x="5410200" y="5125066"/>
            <a:ext cx="6610751" cy="43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0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6797228-8B9C-A986-5B99-06D47C902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6211EF7B-7F1E-07AE-34AC-EA50C7323A83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7BD16427-B794-3F7D-3030-1E155C9A6B3B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9C88B38D-3883-36A7-9577-D11C37BDC4B9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084F4132-A213-3626-E4E1-18259917CD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5785230-00B5-9186-A1F4-773EB7E726DE}"/>
              </a:ext>
            </a:extLst>
          </p:cNvPr>
          <p:cNvSpPr txBox="1"/>
          <p:nvPr/>
        </p:nvSpPr>
        <p:spPr>
          <a:xfrm>
            <a:off x="685800" y="2361885"/>
            <a:ext cx="15925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dirty="0">
                <a:latin typeface="Arial "/>
              </a:rPr>
              <a:t>3. </a:t>
            </a:r>
            <a:r>
              <a:rPr lang="vi-VN" sz="4000" dirty="0">
                <a:latin typeface="Arial "/>
              </a:rPr>
              <a:t>Cảm biến mực nước (</a:t>
            </a:r>
            <a:r>
              <a:rPr lang="en-US" sz="4000" dirty="0">
                <a:latin typeface="Arial "/>
              </a:rPr>
              <a:t>Water </a:t>
            </a:r>
            <a:r>
              <a:rPr lang="en-US" sz="4000">
                <a:latin typeface="Arial "/>
              </a:rPr>
              <a:t>Sensor</a:t>
            </a:r>
            <a:r>
              <a:rPr lang="vi-VN" sz="4000" smtClean="0">
                <a:latin typeface="Arial "/>
              </a:rPr>
              <a:t>)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Chức </a:t>
            </a:r>
            <a:r>
              <a:rPr lang="vi-VN" sz="4000" b="1" dirty="0">
                <a:latin typeface="Arial "/>
              </a:rPr>
              <a:t>năng:</a:t>
            </a:r>
            <a:r>
              <a:rPr lang="vi-VN" sz="4000" dirty="0">
                <a:latin typeface="Arial "/>
              </a:rPr>
              <a:t> Đo mực nước trong </a:t>
            </a:r>
            <a:r>
              <a:rPr lang="vi-VN" sz="4000">
                <a:latin typeface="Arial "/>
              </a:rPr>
              <a:t>máng </a:t>
            </a:r>
            <a:r>
              <a:rPr lang="vi-VN" sz="4000" smtClean="0">
                <a:latin typeface="Arial "/>
              </a:rPr>
              <a:t>uống.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Ứng </a:t>
            </a:r>
            <a:r>
              <a:rPr lang="vi-VN" sz="4000" b="1" dirty="0">
                <a:latin typeface="Arial "/>
              </a:rPr>
              <a:t>dụng</a:t>
            </a:r>
            <a:r>
              <a:rPr lang="vi-VN" sz="4000" b="1">
                <a:latin typeface="Arial "/>
              </a:rPr>
              <a:t>:</a:t>
            </a:r>
            <a:r>
              <a:rPr lang="vi-VN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T</a:t>
            </a:r>
            <a:r>
              <a:rPr lang="vi-VN" sz="4000" dirty="0">
                <a:latin typeface="Arial "/>
              </a:rPr>
              <a:t>ự động bơm nước khi nước dưới ngưỡng</a:t>
            </a:r>
            <a:r>
              <a:rPr lang="en-US" sz="4000" dirty="0">
                <a:latin typeface="Arial "/>
              </a:rPr>
              <a:t> 30</a:t>
            </a:r>
            <a:r>
              <a:rPr lang="en-US" sz="4000">
                <a:latin typeface="Arial "/>
              </a:rPr>
              <a:t>%</a:t>
            </a:r>
            <a:r>
              <a:rPr lang="vi-VN" sz="4000" smtClean="0">
                <a:latin typeface="Arial "/>
              </a:rPr>
              <a:t>.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Tích </a:t>
            </a:r>
            <a:r>
              <a:rPr lang="vi-VN" sz="4000" b="1" dirty="0">
                <a:latin typeface="Arial "/>
              </a:rPr>
              <a:t>hợp thêm:</a:t>
            </a:r>
            <a:r>
              <a:rPr lang="vi-VN" sz="4000" dirty="0">
                <a:latin typeface="Arial "/>
              </a:rPr>
              <a:t> Máy bơm nước </a:t>
            </a:r>
            <a:r>
              <a:rPr lang="vi-VN" sz="4000">
                <a:latin typeface="Arial "/>
              </a:rPr>
              <a:t>mini </a:t>
            </a:r>
            <a:r>
              <a:rPr lang="en-US" sz="4000" smtClean="0">
                <a:latin typeface="Arial "/>
              </a:rPr>
              <a:t>MB385 để bơm nước.</a:t>
            </a:r>
            <a:endParaRPr lang="vi-VN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endParaRPr lang="en-US" sz="4000" dirty="0">
              <a:latin typeface="Arial "/>
            </a:endParaRPr>
          </a:p>
        </p:txBody>
      </p:sp>
      <p:pic>
        <p:nvPicPr>
          <p:cNvPr id="4" name="Picture 2" descr="https://file.hstatic.net/1000340553/file/test_water_sensor_bbg_grande.png">
            <a:extLst>
              <a:ext uri="{FF2B5EF4-FFF2-40B4-BE49-F238E27FC236}">
                <a16:creationId xmlns="" xmlns:a16="http://schemas.microsoft.com/office/drawing/2014/main" id="{508871DD-892B-3680-8691-16CBBFD6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7" y="6113426"/>
            <a:ext cx="6574146" cy="34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0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C9A7177-3AA4-F89A-9C92-6ADA3B160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AA5C5D52-0DDC-5F80-CA59-E348CBDDC7A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AB196A9A-9620-E27C-8E1D-AAA0F949C12B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61989B1D-51DD-0097-BBB2-A35FDCF98FE5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D0E3F2C-3F8B-53DE-A044-EEFEC2067A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8A69277-D028-34A5-5968-848A5F748768}"/>
              </a:ext>
            </a:extLst>
          </p:cNvPr>
          <p:cNvSpPr txBox="1"/>
          <p:nvPr/>
        </p:nvSpPr>
        <p:spPr>
          <a:xfrm>
            <a:off x="685800" y="2361885"/>
            <a:ext cx="15925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dirty="0">
                <a:latin typeface="Arial "/>
              </a:rPr>
              <a:t>4</a:t>
            </a:r>
            <a:r>
              <a:rPr lang="en-US" sz="4000">
                <a:latin typeface="Arial "/>
              </a:rPr>
              <a:t>. </a:t>
            </a:r>
            <a:r>
              <a:rPr lang="en-US" sz="4000" smtClean="0">
                <a:latin typeface="Arial "/>
              </a:rPr>
              <a:t>Tự động cho ăn (Động </a:t>
            </a:r>
            <a:r>
              <a:rPr lang="en-US" sz="4000" err="1">
                <a:latin typeface="Arial "/>
              </a:rPr>
              <a:t>cơ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bước)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Chức </a:t>
            </a:r>
            <a:r>
              <a:rPr lang="vi-VN" sz="4000" b="1" dirty="0">
                <a:latin typeface="Arial "/>
              </a:rPr>
              <a:t>năng:</a:t>
            </a:r>
            <a:r>
              <a:rPr lang="vi-VN" sz="4000" dirty="0">
                <a:latin typeface="Arial "/>
              </a:rPr>
              <a:t> </a:t>
            </a:r>
            <a:r>
              <a:rPr lang="en-US" sz="4000" dirty="0">
                <a:latin typeface="Arial "/>
              </a:rPr>
              <a:t>Cung </a:t>
            </a:r>
            <a:r>
              <a:rPr lang="en-US" sz="4000" dirty="0" err="1">
                <a:latin typeface="Arial "/>
              </a:rPr>
              <a:t>cấp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thức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cho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lợn.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b="1" smtClean="0">
                <a:latin typeface="Arial "/>
              </a:rPr>
              <a:t>Ứng </a:t>
            </a:r>
            <a:r>
              <a:rPr lang="en-US" sz="4000" b="1" dirty="0" err="1">
                <a:latin typeface="Arial "/>
              </a:rPr>
              <a:t>dụng</a:t>
            </a:r>
            <a:r>
              <a:rPr lang="en-US" sz="4000" b="1" dirty="0">
                <a:latin typeface="Arial "/>
              </a:rPr>
              <a:t>: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Hẹn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giờ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cho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lợn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ăn.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b="1" smtClean="0">
                <a:latin typeface="Arial "/>
              </a:rPr>
              <a:t>Tích </a:t>
            </a:r>
            <a:r>
              <a:rPr lang="en-US" sz="4000" b="1" dirty="0" err="1">
                <a:latin typeface="Arial "/>
              </a:rPr>
              <a:t>hợp</a:t>
            </a:r>
            <a:r>
              <a:rPr lang="en-US" sz="4000" b="1" dirty="0">
                <a:latin typeface="Arial "/>
              </a:rPr>
              <a:t> </a:t>
            </a:r>
            <a:r>
              <a:rPr lang="en-US" sz="4000" b="1" dirty="0" err="1">
                <a:latin typeface="Arial "/>
              </a:rPr>
              <a:t>thêm</a:t>
            </a:r>
            <a:r>
              <a:rPr lang="en-US" sz="4000" b="1" dirty="0">
                <a:latin typeface="Arial "/>
              </a:rPr>
              <a:t>: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Máng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nhựa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đựng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thức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ăn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và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Vít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tải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để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đẩy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thức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ăn</a:t>
            </a:r>
            <a:r>
              <a:rPr lang="en-US" sz="4000" smtClean="0">
                <a:latin typeface="Arial "/>
              </a:rPr>
              <a:t>.</a:t>
            </a:r>
            <a:endParaRPr lang="en-US" sz="4000" dirty="0">
              <a:latin typeface="Arial 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62D0D7B-8414-8701-DBE1-3B11DEAFF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4992658"/>
            <a:ext cx="5257800" cy="43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00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684072-D3F8-2A34-951C-C7503F20D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7F046849-CAD6-CD1E-0370-6BF359E83D86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74BA22A4-6E5C-99C9-57DE-C1E265AFC46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47FF6E1A-B4CA-C42A-5125-E67C7F176F8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F9A45EAF-514F-AC38-AAD3-F225131972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603B64-F4D7-3B64-83E8-622F4E97ACD1}"/>
              </a:ext>
            </a:extLst>
          </p:cNvPr>
          <p:cNvSpPr txBox="1"/>
          <p:nvPr/>
        </p:nvSpPr>
        <p:spPr>
          <a:xfrm>
            <a:off x="685800" y="2361885"/>
            <a:ext cx="15925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dirty="0">
                <a:latin typeface="Arial "/>
              </a:rPr>
              <a:t>5. </a:t>
            </a:r>
            <a:r>
              <a:rPr lang="en-US" sz="4000" dirty="0" err="1">
                <a:latin typeface="Arial "/>
              </a:rPr>
              <a:t>Cảm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biến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ánh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sáng</a:t>
            </a:r>
            <a:r>
              <a:rPr lang="en-US" sz="4000" dirty="0">
                <a:latin typeface="Arial "/>
              </a:rPr>
              <a:t> </a:t>
            </a:r>
            <a:r>
              <a:rPr lang="en-US" sz="4000">
                <a:latin typeface="Arial "/>
              </a:rPr>
              <a:t>(</a:t>
            </a:r>
            <a:r>
              <a:rPr lang="en-US" sz="4000" smtClean="0">
                <a:latin typeface="Arial "/>
              </a:rPr>
              <a:t>LDR)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Chức </a:t>
            </a:r>
            <a:r>
              <a:rPr lang="vi-VN" sz="4000" b="1" dirty="0">
                <a:latin typeface="Arial "/>
              </a:rPr>
              <a:t>năng:</a:t>
            </a:r>
            <a:r>
              <a:rPr lang="vi-VN" sz="4000" dirty="0">
                <a:latin typeface="Arial "/>
              </a:rPr>
              <a:t> Đo cường độ ánh sáng </a:t>
            </a:r>
            <a:r>
              <a:rPr lang="vi-VN" sz="4000">
                <a:latin typeface="Arial "/>
              </a:rPr>
              <a:t>trong </a:t>
            </a:r>
            <a:r>
              <a:rPr lang="vi-VN" sz="4000" smtClean="0">
                <a:latin typeface="Arial "/>
              </a:rPr>
              <a:t>chuồng.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Ứng dụng:</a:t>
            </a:r>
            <a:r>
              <a:rPr lang="en-US" sz="4000" b="1" smtClean="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Tự động bật đèn khi trời tối, trời sáng tắt đèn.</a:t>
            </a:r>
            <a:endParaRPr lang="vi-VN" sz="4000" dirty="0">
              <a:latin typeface="Arial "/>
            </a:endParaRPr>
          </a:p>
        </p:txBody>
      </p:sp>
      <p:pic>
        <p:nvPicPr>
          <p:cNvPr id="1026" name="Picture 2" descr="Arduino Light Sensor Using LD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7" y="5173554"/>
            <a:ext cx="56102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5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60D8A35-A92A-E89B-747C-A5021FE3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E159EB28-B96B-4BF8-0F07-424BFE67CAE4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80E4436B-0F9F-55C5-F0CA-E6AAA10C085A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516C9FDB-0941-E841-E5DE-04369C07EC1C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67E23C99-D3E1-F547-70CD-F53A98B44E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44D232A-1306-20FE-5340-092FEF1941BD}"/>
              </a:ext>
            </a:extLst>
          </p:cNvPr>
          <p:cNvSpPr txBox="1"/>
          <p:nvPr/>
        </p:nvSpPr>
        <p:spPr>
          <a:xfrm>
            <a:off x="685800" y="2361885"/>
            <a:ext cx="15925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dirty="0">
                <a:latin typeface="Arial "/>
              </a:rPr>
              <a:t>6. Camera </a:t>
            </a:r>
            <a:r>
              <a:rPr lang="en-US" sz="4000" dirty="0" err="1">
                <a:latin typeface="Arial "/>
              </a:rPr>
              <a:t>giám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sát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(ESP32-CAM/IP Camera)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b="1" smtClean="0">
                <a:latin typeface="Arial "/>
              </a:rPr>
              <a:t>Chức </a:t>
            </a:r>
            <a:r>
              <a:rPr lang="en-US" sz="4000" b="1" dirty="0" err="1">
                <a:latin typeface="Arial "/>
              </a:rPr>
              <a:t>năng</a:t>
            </a:r>
            <a:r>
              <a:rPr lang="en-US" sz="4000" b="1" dirty="0">
                <a:latin typeface="Arial "/>
              </a:rPr>
              <a:t>:</a:t>
            </a:r>
            <a:r>
              <a:rPr lang="en-US" sz="4000" dirty="0">
                <a:latin typeface="Arial "/>
              </a:rPr>
              <a:t> Theo </a:t>
            </a:r>
            <a:r>
              <a:rPr lang="en-US" sz="4000" dirty="0" err="1">
                <a:latin typeface="Arial "/>
              </a:rPr>
              <a:t>dõi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trực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tiếp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hoạt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động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của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lợn</a:t>
            </a:r>
            <a:r>
              <a:rPr lang="en-US" sz="4000" dirty="0">
                <a:latin typeface="Arial "/>
              </a:rPr>
              <a:t> </a:t>
            </a:r>
            <a:r>
              <a:rPr lang="en-US" sz="4000">
                <a:latin typeface="Arial "/>
              </a:rPr>
              <a:t>qua </a:t>
            </a:r>
            <a:r>
              <a:rPr lang="en-US" sz="4000" smtClean="0">
                <a:latin typeface="Arial "/>
              </a:rPr>
              <a:t>Website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endParaRPr lang="en-US" sz="4000" dirty="0">
              <a:latin typeface="Arial "/>
            </a:endParaRPr>
          </a:p>
        </p:txBody>
      </p:sp>
      <p:pic>
        <p:nvPicPr>
          <p:cNvPr id="2050" name="Picture 2" descr="Module Wifi ESP32 CAM OV2640 + Bluetooth | Linh Kiện Điện Tử 3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52900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819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7. TRIỂN KHAI DỰ ÁN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96824" y="1752285"/>
            <a:ext cx="17333976" cy="3469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b="1" smtClean="0">
                <a:latin typeface="Arial "/>
              </a:rPr>
              <a:t>UNO 1:</a:t>
            </a:r>
            <a:r>
              <a:rPr lang="en-US" sz="3000" smtClean="0">
                <a:latin typeface="Arial "/>
              </a:rPr>
              <a:t/>
            </a:r>
            <a:br>
              <a:rPr lang="en-US" sz="3000" smtClean="0">
                <a:latin typeface="Arial "/>
              </a:rPr>
            </a:br>
            <a:r>
              <a:rPr lang="en-US" sz="3000" smtClean="0">
                <a:latin typeface="Arial "/>
              </a:rPr>
              <a:t>- Hẹn giờ cho lợn ăn, đo thời gian bằng module DS1307, động cơ bước hoạt động + vít tải đẩy thức ăn xuống máng.</a:t>
            </a:r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smtClean="0">
                <a:latin typeface="Arial "/>
              </a:rPr>
              <a:t>- Bật đèn khi trời tối, sử dụng cảm biến ánh sáng LRD.</a:t>
            </a:r>
          </a:p>
          <a:p>
            <a:pPr marL="615950" lvl="0" indent="-571500">
              <a:lnSpc>
                <a:spcPct val="150000"/>
              </a:lnSpc>
              <a:buClr>
                <a:srgbClr val="0000FF"/>
              </a:buClr>
              <a:buSzPts val="2900"/>
              <a:buFontTx/>
              <a:buChar char="-"/>
            </a:pPr>
            <a:endParaRPr lang="en-US" sz="3000" smtClean="0">
              <a:latin typeface="Arial 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5421" r="1786" b="3462"/>
          <a:stretch/>
        </p:blipFill>
        <p:spPr>
          <a:xfrm>
            <a:off x="4142232" y="4568201"/>
            <a:ext cx="10043160" cy="50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3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7. TRIỂN KHAI DỰ ÁN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96824" y="1752285"/>
            <a:ext cx="173339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b="1" smtClean="0">
                <a:latin typeface="Arial "/>
              </a:rPr>
              <a:t>UNO 2:</a:t>
            </a:r>
            <a:r>
              <a:rPr lang="en-US" sz="3000" smtClean="0">
                <a:latin typeface="Arial "/>
              </a:rPr>
              <a:t/>
            </a:r>
            <a:br>
              <a:rPr lang="en-US" sz="3000" smtClean="0">
                <a:latin typeface="Arial "/>
              </a:rPr>
            </a:br>
            <a:r>
              <a:rPr lang="en-US" sz="3000" smtClean="0">
                <a:latin typeface="Arial "/>
              </a:rPr>
              <a:t>- Đo nhiệt độ, độ ẩm bằng DHT11</a:t>
            </a:r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smtClean="0">
                <a:latin typeface="Arial "/>
              </a:rPr>
              <a:t>- Sử dụng Water sensor đo mực nước, nước thấp máy bơm kích hoạt</a:t>
            </a:r>
            <a:r>
              <a:rPr lang="en-US" sz="3000" smtClean="0">
                <a:latin typeface="Arial "/>
              </a:rPr>
              <a:t>.</a:t>
            </a:r>
            <a:endParaRPr lang="en-US" sz="3000" smtClean="0">
              <a:latin typeface="Arial 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" b="5805"/>
          <a:stretch/>
        </p:blipFill>
        <p:spPr>
          <a:xfrm>
            <a:off x="3639312" y="3771900"/>
            <a:ext cx="11049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7. TRIỂN KHAI DỰ ÁN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96824" y="1752285"/>
            <a:ext cx="17333976" cy="1391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b="1" smtClean="0">
                <a:latin typeface="Arial "/>
              </a:rPr>
              <a:t>UNO 3:</a:t>
            </a:r>
            <a:r>
              <a:rPr lang="en-US" sz="3000" smtClean="0">
                <a:latin typeface="Arial "/>
              </a:rPr>
              <a:t/>
            </a:r>
            <a:br>
              <a:rPr lang="en-US" sz="3000" smtClean="0">
                <a:latin typeface="Arial "/>
              </a:rPr>
            </a:br>
            <a:r>
              <a:rPr lang="en-US" sz="3000" smtClean="0">
                <a:latin typeface="Arial "/>
              </a:rPr>
              <a:t>- Đo chất lượng không khí, nếu vượt ngưỡng, còi báo động kêu</a:t>
            </a:r>
            <a:r>
              <a:rPr lang="en-US" sz="3000" smtClean="0">
                <a:latin typeface="Arial "/>
              </a:rPr>
              <a:t>.</a:t>
            </a:r>
            <a:endParaRPr lang="en-US" sz="3000" smtClean="0">
              <a:latin typeface="Arial 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12" y="3330382"/>
            <a:ext cx="11353800" cy="61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7. TRIỂN KHAI DỰ ÁN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96824" y="1752285"/>
            <a:ext cx="173339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b="1" smtClean="0">
                <a:latin typeface="Arial "/>
              </a:rPr>
              <a:t>ESP32-CAM:</a:t>
            </a:r>
            <a:r>
              <a:rPr lang="en-US" sz="4000" smtClean="0">
                <a:latin typeface="Arial "/>
              </a:rPr>
              <a:t/>
            </a:r>
            <a:br>
              <a:rPr lang="en-US" sz="4000" smtClean="0">
                <a:latin typeface="Arial "/>
              </a:rPr>
            </a:br>
            <a:r>
              <a:rPr lang="en-US" sz="4000" smtClean="0">
                <a:latin typeface="Arial "/>
              </a:rPr>
              <a:t>- Theo dõi lợn qua CAM.</a:t>
            </a:r>
          </a:p>
          <a:p>
            <a:pPr marL="615950" lvl="0" indent="-571500">
              <a:lnSpc>
                <a:spcPct val="150000"/>
              </a:lnSpc>
              <a:buClr>
                <a:srgbClr val="0000FF"/>
              </a:buClr>
              <a:buSzPts val="2900"/>
              <a:buFontTx/>
              <a:buChar char="-"/>
            </a:pPr>
            <a:endParaRPr lang="en-US" sz="4000" smtClean="0">
              <a:latin typeface="Arial 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3B3AB8D-B0EF-AD58-6119-3F18D105E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4047522"/>
            <a:ext cx="4419600" cy="41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8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CÁC BƯỚC THỰC HIỆN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42159"/>
            <a:ext cx="15866991" cy="52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3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DDE288-1FD9-F81B-B267-4DAD0435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C626ADA8-0E53-0791-FE7A-FBFED7497D2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3905C776-B34C-1768-CDA8-5D5CEC65B15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EA392C41-B9DC-4639-6EE3-D39B9E867D4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MỤC LỤC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5477C25C-098F-DF3D-E8E8-28B10FBFA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F40CEB9-3C9C-1953-0903-2ED008321305}"/>
              </a:ext>
            </a:extLst>
          </p:cNvPr>
          <p:cNvSpPr txBox="1"/>
          <p:nvPr/>
        </p:nvSpPr>
        <p:spPr>
          <a:xfrm>
            <a:off x="473378" y="1767059"/>
            <a:ext cx="8137222" cy="7768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 err="1">
                <a:latin typeface="Arial "/>
              </a:rPr>
              <a:t>Đặt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vấn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đề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 err="1">
                <a:latin typeface="Arial "/>
              </a:rPr>
              <a:t>Mô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tả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tổng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quan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Mục tiêu hệ </a:t>
            </a:r>
            <a:r>
              <a:rPr lang="en-US" sz="2800" dirty="0" err="1">
                <a:latin typeface="Arial "/>
              </a:rPr>
              <a:t>thống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 err="1">
                <a:latin typeface="Arial "/>
              </a:rPr>
              <a:t>Các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thành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phần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chính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>
                <a:latin typeface="Arial "/>
              </a:rPr>
              <a:t>Quy </a:t>
            </a:r>
            <a:r>
              <a:rPr lang="en-US" sz="2800" dirty="0" err="1">
                <a:latin typeface="Arial "/>
              </a:rPr>
              <a:t>trình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hoạt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động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 err="1">
                <a:latin typeface="Arial "/>
              </a:rPr>
              <a:t>Chức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năng</a:t>
            </a:r>
            <a:r>
              <a:rPr lang="en-US" sz="2800" dirty="0">
                <a:latin typeface="Arial "/>
              </a:rPr>
              <a:t> chi </a:t>
            </a:r>
            <a:r>
              <a:rPr lang="en-US" sz="2800" dirty="0" err="1">
                <a:latin typeface="Arial "/>
              </a:rPr>
              <a:t>tiết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Triển khai dự án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Các bước thực hiện</a:t>
            </a: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Tích hợp AI</a:t>
            </a: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>
                <a:latin typeface="Arial "/>
              </a:rPr>
              <a:t> </a:t>
            </a:r>
            <a:r>
              <a:rPr lang="en-US" sz="2800" smtClean="0">
                <a:latin typeface="Arial "/>
              </a:rPr>
              <a:t>Sơ đồ tổng quát</a:t>
            </a: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 Hệ thống quản lý trang trại thông minh</a:t>
            </a: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>
                <a:latin typeface="Arial "/>
              </a:rPr>
              <a:t> </a:t>
            </a:r>
            <a:r>
              <a:rPr lang="en-US" sz="2800" smtClean="0">
                <a:latin typeface="Arial "/>
              </a:rPr>
              <a:t>Ưu điểm và Nhược điểm</a:t>
            </a:r>
            <a:endParaRPr lang="en-US" sz="2800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94302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9. TÍCH HỢP 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609600" y="1987397"/>
            <a:ext cx="155051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b="1" smtClean="0"/>
              <a:t>Mô </a:t>
            </a:r>
            <a:r>
              <a:rPr lang="en-US" sz="4000" b="1"/>
              <a:t>hình AI:</a:t>
            </a:r>
            <a:r>
              <a:rPr lang="en-US" sz="4000"/>
              <a:t> </a:t>
            </a:r>
            <a:r>
              <a:rPr lang="en-US" sz="4000" smtClean="0"/>
              <a:t>Google Speech-to-Text</a:t>
            </a:r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/>
              <a:t>Cách hoạt động: </a:t>
            </a:r>
            <a:endParaRPr lang="en-US" sz="4000" smtClean="0"/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smtClean="0"/>
              <a:t>- AI </a:t>
            </a:r>
            <a:r>
              <a:rPr lang="en-US" sz="4000"/>
              <a:t>chuyển giọng nói thành văn bản (Speech-to-Text - STT</a:t>
            </a:r>
            <a:r>
              <a:rPr lang="en-US" sz="4000" smtClean="0"/>
              <a:t>)</a:t>
            </a:r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smtClean="0"/>
              <a:t>- </a:t>
            </a:r>
            <a:r>
              <a:rPr lang="vi-VN" sz="4000" smtClean="0"/>
              <a:t>Xử </a:t>
            </a:r>
            <a:r>
              <a:rPr lang="vi-VN" sz="4000"/>
              <a:t>lý từ khóa </a:t>
            </a:r>
            <a:r>
              <a:rPr lang="vi-VN" sz="4000" smtClean="0"/>
              <a:t>(ví dụ: "bật đèn", "tắt máy bơm</a:t>
            </a:r>
            <a:r>
              <a:rPr lang="vi-VN" sz="4000"/>
              <a:t>", "cho lợn ăn")</a:t>
            </a:r>
            <a:endParaRPr lang="en-US" sz="4000"/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smtClean="0"/>
              <a:t>- Gửi </a:t>
            </a:r>
            <a:r>
              <a:rPr lang="en-US" sz="4000"/>
              <a:t>lệnh đến ESP32 qua </a:t>
            </a:r>
            <a:r>
              <a:rPr lang="en-US" sz="4000" smtClean="0"/>
              <a:t>WebSocket.</a:t>
            </a:r>
            <a:endParaRPr lang="en-US" sz="4000" smtClean="0">
              <a:latin typeface="Arial 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7702"/>
            <a:ext cx="1828800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10. SƠ ĐỒ TỔNG QUÁT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40593"/>
            <a:ext cx="17754600" cy="65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10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B9589B4-CC2F-1BA7-6BCD-0809EDF1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812AF974-6FE7-2920-DBCE-9FFBF5AD383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21977041-703F-034C-157A-037DAFBABCDE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A64F413F-A951-A1F6-376C-BEC3F7D02A93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11. HỆ </a:t>
            </a:r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THỐNG QUẢN LÝ TRANG TRẠI </a:t>
            </a:r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THÔNG 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MINH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972C7A09-5FC6-A47B-2B20-73FE429C8B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8A4110-A908-6F61-AEC8-91C78EE62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1867868"/>
            <a:ext cx="10782300" cy="73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5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6B6A3E8-ABA8-936C-514A-7A3B958E6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B01A91F1-4E61-D40E-5E69-83FFF4CB63C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EA36E94F-20BD-45B9-A5F6-52A3A029EBD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5E81566-C08D-8F51-589D-ADA2130E0C6E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12. ƯU ĐIỂM VÀ NHƯỢC ĐIỂM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DAF996E7-D29F-34E9-25B0-FF278BDC5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23D1B3-F571-31D5-ED86-27D4B9850C1A}"/>
              </a:ext>
            </a:extLst>
          </p:cNvPr>
          <p:cNvSpPr txBox="1"/>
          <p:nvPr/>
        </p:nvSpPr>
        <p:spPr>
          <a:xfrm>
            <a:off x="685800" y="2171070"/>
            <a:ext cx="16002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FF6600"/>
                </a:solidFill>
                <a:latin typeface="Arial "/>
                <a:cs typeface="Arial"/>
              </a:rPr>
              <a:t>Ưu</a:t>
            </a:r>
            <a:r>
              <a:rPr lang="en-US" sz="4000" b="1">
                <a:solidFill>
                  <a:srgbClr val="FF6600"/>
                </a:solidFill>
                <a:latin typeface="Arial "/>
                <a:cs typeface="Arial"/>
              </a:rPr>
              <a:t> </a:t>
            </a:r>
            <a:r>
              <a:rPr lang="en-US" sz="4000" b="1" smtClean="0">
                <a:solidFill>
                  <a:srgbClr val="FF6600"/>
                </a:solidFill>
                <a:latin typeface="Arial "/>
                <a:cs typeface="Arial"/>
              </a:rPr>
              <a:t>điểm:</a:t>
            </a:r>
            <a:endParaRPr lang="en-US" sz="4000" b="1" dirty="0">
              <a:solidFill>
                <a:srgbClr val="FF6600"/>
              </a:solidFill>
              <a:latin typeface="Arial "/>
              <a:cs typeface="Arial"/>
            </a:endParaRPr>
          </a:p>
          <a:p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Tự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động hóa: Giảm công sức lao động, tối ưu quy trình chăn nuôi</a:t>
            </a:r>
            <a:r>
              <a:rPr lang="vi-VN" sz="4000" b="0" i="0">
                <a:solidFill>
                  <a:srgbClr val="081B3A"/>
                </a:solidFill>
                <a:effectLst/>
                <a:latin typeface="Arial "/>
              </a:rPr>
              <a:t>. </a:t>
            </a:r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Giám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sát từ xa: Theo dõi &amp; điều khiển hệ thống qua điện thoại, máy tính. </a:t>
            </a:r>
            <a:endParaRPr lang="en-US" sz="4000" b="0" i="0" dirty="0">
              <a:solidFill>
                <a:srgbClr val="081B3A"/>
              </a:solidFill>
              <a:effectLst/>
              <a:latin typeface="Arial "/>
            </a:endParaRPr>
          </a:p>
          <a:p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Tiết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kiệm chi phí: Giảm lãng phí thức ăn, nước, điện, hạn chế dịch bệnh. Nâng cao năng suất: Kiểm soát môi trường tốt hơn, giúp vật nuôi phát triển khỏe mạnh.</a:t>
            </a:r>
            <a:endParaRPr lang="en-US" sz="4000" b="0" i="0" dirty="0">
              <a:solidFill>
                <a:srgbClr val="081B3A"/>
              </a:solidFill>
              <a:effectLst/>
              <a:latin typeface="Arial "/>
            </a:endParaRPr>
          </a:p>
          <a:p>
            <a:r>
              <a:rPr lang="en-US" sz="4000" b="1" smtClean="0">
                <a:solidFill>
                  <a:srgbClr val="FF6600"/>
                </a:solidFill>
                <a:latin typeface="Arial "/>
                <a:cs typeface="Arial"/>
              </a:rPr>
              <a:t>Nhược điểm:</a:t>
            </a:r>
            <a:endParaRPr lang="en-US" sz="4000" b="1" dirty="0">
              <a:solidFill>
                <a:srgbClr val="FF6600"/>
              </a:solidFill>
              <a:latin typeface="Arial "/>
              <a:cs typeface="Arial"/>
            </a:endParaRPr>
          </a:p>
          <a:p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Chi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phí đầu tư cao: Thiết bị, lắp đặt &amp; bảo trì tốn kém.</a:t>
            </a:r>
            <a:endParaRPr lang="en-US" sz="4000" b="0" i="0" dirty="0">
              <a:solidFill>
                <a:srgbClr val="081B3A"/>
              </a:solidFill>
              <a:effectLst/>
              <a:latin typeface="Arial "/>
            </a:endParaRPr>
          </a:p>
          <a:p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Phụ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thuộc vào kết nối: Internet kém có thể gây gián đoạn giám sát &amp; điều khiển</a:t>
            </a:r>
            <a:r>
              <a:rPr lang="vi-VN" sz="4000" b="0" i="0">
                <a:solidFill>
                  <a:srgbClr val="081B3A"/>
                </a:solidFill>
                <a:effectLst/>
                <a:latin typeface="Arial "/>
              </a:rPr>
              <a:t>. </a:t>
            </a:r>
            <a:endParaRPr lang="en-US" sz="4000" b="0" i="0" dirty="0">
              <a:solidFill>
                <a:srgbClr val="081B3A"/>
              </a:solidFill>
              <a:effectLst/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162227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1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ĐẶT </a:t>
            </a:r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VẤN ĐỀ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73378" y="1767059"/>
            <a:ext cx="928022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algn="just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vi-VN" sz="4000" dirty="0">
                <a:latin typeface="Arial "/>
              </a:rPr>
              <a:t>Trang trại nuôi lợn thông minh sử dụng Arduino là một hệ thống ứng dụng công </a:t>
            </a:r>
            <a:r>
              <a:rPr lang="vi-VN" sz="4000">
                <a:latin typeface="Arial "/>
              </a:rPr>
              <a:t>nghệ </a:t>
            </a:r>
            <a:r>
              <a:rPr lang="vi-VN" sz="4000" smtClean="0">
                <a:latin typeface="Arial "/>
              </a:rPr>
              <a:t>IoT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và AI.</a:t>
            </a:r>
            <a:endParaRPr lang="en-US" sz="4000" dirty="0">
              <a:latin typeface="Arial "/>
            </a:endParaRPr>
          </a:p>
          <a:p>
            <a:pPr marL="44450" algn="just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vi-VN" sz="4000" dirty="0">
                <a:latin typeface="Arial "/>
              </a:rPr>
              <a:t>Hệ thống giúp tối ưu hóa điều kiện sống của lợn, giảm công sức lao động, tiết kiệm chi phí và nâng cao năng suất chăn nuôi.</a:t>
            </a:r>
            <a:endParaRPr lang="en-US" sz="4000" dirty="0">
              <a:latin typeface="Arial "/>
            </a:endParaRPr>
          </a:p>
          <a:p>
            <a:pPr marL="44450" lvl="0" algn="just">
              <a:lnSpc>
                <a:spcPct val="150000"/>
              </a:lnSpc>
              <a:buClr>
                <a:srgbClr val="0000FF"/>
              </a:buClr>
              <a:buSzPts val="2900"/>
            </a:pPr>
            <a:endParaRPr lang="en-US" sz="4000" dirty="0">
              <a:latin typeface="Arial "/>
            </a:endParaRPr>
          </a:p>
        </p:txBody>
      </p:sp>
      <p:pic>
        <p:nvPicPr>
          <p:cNvPr id="1026" name="Picture 2" descr="Nông nghiệp thông minh, xu thế tất yếu trong tương lai gầ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086100"/>
            <a:ext cx="7898150" cy="45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4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07C6897-878E-F192-585A-1396E73B3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FDD345BE-8AB8-3269-3BDE-CA944622D89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926E5F20-D1AB-0754-4670-445295E70592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3E4EF6D6-5488-102E-F24F-7C198B8320E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2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MÔ </a:t>
            </a:r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TẢ TỔNG QUAN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991163CB-C1B8-D365-3A73-197004287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D5975FC7-0D08-AFF4-698D-5F3475C8C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467263"/>
            <a:ext cx="7620000" cy="235079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>
                <a:latin typeface="Arial "/>
              </a:rPr>
              <a:t>Tự</a:t>
            </a:r>
            <a:r>
              <a:rPr lang="vi-VN" sz="4000" dirty="0">
                <a:latin typeface="Arial "/>
              </a:rPr>
              <a:t> động hóa để giám sát và điều khiển môi trường chăn nuôi. </a:t>
            </a:r>
            <a:endParaRPr lang="en-US" sz="4000" dirty="0">
              <a:latin typeface="Arial 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39F3ED1-2F2F-F307-9E17-E39C9624F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5"/>
          <a:stretch/>
        </p:blipFill>
        <p:spPr bwMode="auto">
          <a:xfrm>
            <a:off x="8178472" y="2504389"/>
            <a:ext cx="9347528" cy="56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5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0CF03-4353-FF4E-3BF6-CEA6B866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794EA53-5092-BE48-4B4B-CCF0D9DAE217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CFC8333C-9A25-8542-D793-02A1A9F646A4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CAEECBC-5CF1-9886-D42C-A68BFD35D64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3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MỤC TIÊU CỦA HỆ THỐNG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CD0D5E0D-CC75-6633-7A66-6984B81C5F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="" xmlns:a16="http://schemas.microsoft.com/office/drawing/2014/main" id="{D5975FC7-0D08-AFF4-698D-5F3475C8C3FD}"/>
              </a:ext>
            </a:extLst>
          </p:cNvPr>
          <p:cNvSpPr txBox="1">
            <a:spLocks/>
          </p:cNvSpPr>
          <p:nvPr/>
        </p:nvSpPr>
        <p:spPr>
          <a:xfrm>
            <a:off x="266700" y="1688089"/>
            <a:ext cx="17754600" cy="689369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Hệ thống trang trại thông minh sử dụng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Arduino + AI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hướng đến việc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tự động hóa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giám sát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, và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tối ưu hóa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quy trình chăn nuôi, giúp:</a:t>
            </a:r>
          </a:p>
          <a:p>
            <a:pPr algn="l">
              <a:lnSpc>
                <a:spcPct val="150000"/>
              </a:lnSpc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4000" b="1" smtClean="0">
                <a:latin typeface="Arial" panose="020B0604020202020204" pitchFamily="34" charset="0"/>
                <a:cs typeface="Arial" panose="020B0604020202020204" pitchFamily="34" charset="0"/>
              </a:rPr>
              <a:t>Giảm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sức lao động thủ công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, tăng hiệu suất quản lý.</a:t>
            </a:r>
          </a:p>
          <a:p>
            <a:pPr algn="l">
              <a:lnSpc>
                <a:spcPct val="150000"/>
              </a:lnSpc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4000" b="1" smtClean="0">
                <a:latin typeface="Arial" panose="020B0604020202020204" pitchFamily="34" charset="0"/>
                <a:cs typeface="Arial" panose="020B0604020202020204" pitchFamily="34" charset="0"/>
              </a:rPr>
              <a:t>Tối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ưu hóa môi trường sống của vật nuôi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thông qua cảm biến đo nhiệt độ, độ ẩm, chất lượng không khí.</a:t>
            </a:r>
          </a:p>
          <a:p>
            <a:pPr algn="l">
              <a:lnSpc>
                <a:spcPct val="150000"/>
              </a:lnSpc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4000" b="1" smtClean="0">
                <a:latin typeface="Arial" panose="020B0604020202020204" pitchFamily="34" charset="0"/>
                <a:cs typeface="Arial" panose="020B0604020202020204" pitchFamily="34" charset="0"/>
              </a:rPr>
              <a:t>Tự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động điều khiển thiết bị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như quạt, bơm nước, đèn chiếu sáng, hệ thống cho ăn theo thời gian thực</a:t>
            </a:r>
            <a:r>
              <a:rPr lang="vi-VN" sz="4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4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4000" b="1" smtClean="0">
                <a:latin typeface="Arial" panose="020B0604020202020204" pitchFamily="34" charset="0"/>
                <a:cs typeface="Arial" panose="020B0604020202020204" pitchFamily="34" charset="0"/>
              </a:rPr>
              <a:t>Tích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hợp điều khiển từ xa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vi-VN" sz="4000" smtClean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vi-VN" sz="4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giúp quản lý dễ dàng hơn.</a:t>
            </a:r>
          </a:p>
        </p:txBody>
      </p:sp>
    </p:spTree>
    <p:extLst>
      <p:ext uri="{BB962C8B-B14F-4D97-AF65-F5344CB8AC3E}">
        <p14:creationId xmlns:p14="http://schemas.microsoft.com/office/powerpoint/2010/main" val="306821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DDE288-1FD9-F81B-B267-4DAD0435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C626ADA8-0E53-0791-FE7A-FBFED7497D2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3905C776-B34C-1768-CDA8-5D5CEC65B15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EA392C41-B9DC-4639-6EE3-D39B9E867D4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4. CÁC THÀNH PHẦN CHÍNH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5477C25C-098F-DF3D-E8E8-28B10FBFA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F6350A8-37A0-4AB0-8561-F4103DB03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153448"/>
            <a:ext cx="4267200" cy="2635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F03D38-9367-E4AD-0D79-1EF3FE002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124" y="1968596"/>
            <a:ext cx="2833308" cy="2842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9B58AA1-CACF-B671-252A-A32FE5752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4184" y="5403044"/>
            <a:ext cx="2559188" cy="2523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5B79A71-DFCC-A6A3-1502-66C23FDF9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6996" y="2451980"/>
            <a:ext cx="2654281" cy="20381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65CB563-E2D3-3522-92D4-AAFE84328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1894" y="5403044"/>
            <a:ext cx="2777490" cy="23599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D90DEA-7BB0-8356-F3F3-ADAE5C1F7B86}"/>
              </a:ext>
            </a:extLst>
          </p:cNvPr>
          <p:cNvSpPr txBox="1"/>
          <p:nvPr/>
        </p:nvSpPr>
        <p:spPr>
          <a:xfrm>
            <a:off x="13215185" y="4738598"/>
            <a:ext cx="245104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lnSpc>
                <a:spcPct val="150000"/>
              </a:lnSpc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Water Sensor</a:t>
            </a:r>
            <a:endParaRPr lang="en-US" sz="2500" b="1" dirty="0">
              <a:latin typeface="Arial "/>
            </a:endParaRPr>
          </a:p>
          <a:p>
            <a:pPr marL="44450" lvl="0" indent="0" algn="just">
              <a:lnSpc>
                <a:spcPct val="150000"/>
              </a:lnSpc>
              <a:buClr>
                <a:srgbClr val="0000FF"/>
              </a:buClr>
              <a:buSzPts val="2900"/>
              <a:buNone/>
            </a:pPr>
            <a:endParaRPr lang="en-US" sz="2500" dirty="0">
              <a:latin typeface="Arial 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F0FD0F-3F2E-527A-1521-2C8E1AFD8310}"/>
              </a:ext>
            </a:extLst>
          </p:cNvPr>
          <p:cNvSpPr txBox="1"/>
          <p:nvPr/>
        </p:nvSpPr>
        <p:spPr>
          <a:xfrm>
            <a:off x="1741894" y="4811412"/>
            <a:ext cx="267770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latin typeface="Arial "/>
              </a:rPr>
              <a:t>Arduino </a:t>
            </a:r>
            <a:r>
              <a:rPr lang="en-US" sz="2500" b="1" smtClean="0">
                <a:latin typeface="Arial "/>
              </a:rPr>
              <a:t>Uno R3</a:t>
            </a:r>
            <a:endParaRPr lang="en-US" sz="2500" dirty="0">
              <a:latin typeface="Arial 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D054B03-CCEC-9CFE-A4BF-E2D001A1A59D}"/>
              </a:ext>
            </a:extLst>
          </p:cNvPr>
          <p:cNvSpPr txBox="1"/>
          <p:nvPr/>
        </p:nvSpPr>
        <p:spPr>
          <a:xfrm>
            <a:off x="1642110" y="8057243"/>
            <a:ext cx="27774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smtClean="0">
                <a:latin typeface="Arial "/>
              </a:rPr>
              <a:t>Động cơ bước</a:t>
            </a:r>
            <a:endParaRPr lang="en-US" sz="2500" dirty="0">
              <a:latin typeface="Arial 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690889E-4936-684F-04C0-C2E6ED6658FD}"/>
              </a:ext>
            </a:extLst>
          </p:cNvPr>
          <p:cNvSpPr txBox="1"/>
          <p:nvPr/>
        </p:nvSpPr>
        <p:spPr>
          <a:xfrm>
            <a:off x="6118901" y="4839952"/>
            <a:ext cx="5925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 err="1">
                <a:latin typeface="Arial "/>
              </a:rPr>
              <a:t>Cảm</a:t>
            </a:r>
            <a:r>
              <a:rPr lang="en-US" sz="2500" b="1" dirty="0">
                <a:latin typeface="Arial "/>
              </a:rPr>
              <a:t> </a:t>
            </a:r>
            <a:r>
              <a:rPr lang="en-US" sz="2500" b="1" dirty="0" err="1">
                <a:latin typeface="Arial "/>
              </a:rPr>
              <a:t>biến</a:t>
            </a:r>
            <a:r>
              <a:rPr lang="en-US" sz="2500" b="1" dirty="0">
                <a:latin typeface="Arial "/>
              </a:rPr>
              <a:t> </a:t>
            </a:r>
            <a:r>
              <a:rPr lang="en-US" sz="2500" b="1" dirty="0" err="1">
                <a:latin typeface="Arial "/>
              </a:rPr>
              <a:t>nhiệt</a:t>
            </a:r>
            <a:r>
              <a:rPr lang="en-US" sz="2500" b="1" dirty="0">
                <a:latin typeface="Arial "/>
              </a:rPr>
              <a:t> </a:t>
            </a:r>
            <a:r>
              <a:rPr lang="en-US" sz="2500" b="1" dirty="0" err="1">
                <a:latin typeface="Arial "/>
              </a:rPr>
              <a:t>độ</a:t>
            </a:r>
            <a:r>
              <a:rPr lang="en-US" sz="2500" b="1" dirty="0">
                <a:latin typeface="Arial "/>
              </a:rPr>
              <a:t> &amp; </a:t>
            </a:r>
            <a:r>
              <a:rPr lang="en-US" sz="2500" b="1" dirty="0" err="1">
                <a:latin typeface="Arial "/>
              </a:rPr>
              <a:t>độ</a:t>
            </a:r>
            <a:r>
              <a:rPr lang="en-US" sz="2500" b="1" dirty="0">
                <a:latin typeface="Arial "/>
              </a:rPr>
              <a:t> </a:t>
            </a:r>
            <a:r>
              <a:rPr lang="en-US" sz="2500" b="1" err="1">
                <a:latin typeface="Arial "/>
              </a:rPr>
              <a:t>ẩm</a:t>
            </a:r>
            <a:r>
              <a:rPr lang="en-US" sz="2500" b="1">
                <a:latin typeface="Arial "/>
              </a:rPr>
              <a:t> </a:t>
            </a:r>
            <a:r>
              <a:rPr lang="en-US" sz="2500" b="1" smtClean="0">
                <a:latin typeface="Arial "/>
              </a:rPr>
              <a:t>DHT11</a:t>
            </a:r>
            <a:endParaRPr lang="en-US" sz="2500" dirty="0">
              <a:latin typeface="Arial 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4641897-99CD-6806-FAB7-EF2A6ECD4882}"/>
              </a:ext>
            </a:extLst>
          </p:cNvPr>
          <p:cNvSpPr txBox="1"/>
          <p:nvPr/>
        </p:nvSpPr>
        <p:spPr>
          <a:xfrm>
            <a:off x="6515856" y="8166146"/>
            <a:ext cx="43158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500" b="1" dirty="0">
                <a:latin typeface="Arial "/>
              </a:rPr>
              <a:t>Cảm biến </a:t>
            </a:r>
            <a:r>
              <a:rPr lang="vi-VN" sz="2500" b="1">
                <a:latin typeface="Arial "/>
              </a:rPr>
              <a:t>khí </a:t>
            </a:r>
            <a:r>
              <a:rPr lang="en-US" sz="2500" b="1" smtClean="0">
                <a:latin typeface="Arial "/>
              </a:rPr>
              <a:t>GAS </a:t>
            </a:r>
            <a:r>
              <a:rPr lang="vi-VN" sz="2500" b="1" smtClean="0">
                <a:latin typeface="Arial "/>
              </a:rPr>
              <a:t>MQ135</a:t>
            </a:r>
            <a:endParaRPr lang="en-US" sz="2500" dirty="0">
              <a:latin typeface="Arial "/>
            </a:endParaRPr>
          </a:p>
        </p:txBody>
      </p:sp>
      <p:pic>
        <p:nvPicPr>
          <p:cNvPr id="2052" name="Picture 4" descr="Module relay 5V cao thấp kích âm - dươ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7" b="18321"/>
          <a:stretch/>
        </p:blipFill>
        <p:spPr bwMode="auto">
          <a:xfrm>
            <a:off x="12496800" y="5505700"/>
            <a:ext cx="3534495" cy="235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4641897-99CD-6806-FAB7-EF2A6ECD4882}"/>
              </a:ext>
            </a:extLst>
          </p:cNvPr>
          <p:cNvSpPr txBox="1"/>
          <p:nvPr/>
        </p:nvSpPr>
        <p:spPr>
          <a:xfrm>
            <a:off x="13611509" y="8170470"/>
            <a:ext cx="13050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smtClean="0">
                <a:latin typeface="Arial "/>
              </a:rPr>
              <a:t>Relay </a:t>
            </a:r>
            <a:endParaRPr lang="en-US" sz="2500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37225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E3114E9-CBB6-E8AB-26C5-A6EB1EC8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CE364362-606B-5685-7E00-8AB464CEFE82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0A7E97B-C0AE-4AA3-31A7-66E831A7F8A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5C7E5C14-3278-0852-3B0F-6ADC3136B24C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4. CÁC THÀNH PHẦN CHÍNH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883201D4-D7DB-3BE4-7744-84ABADA70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17364EB-BB7B-E37C-C84E-4F0C7BC2C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874" y="2064628"/>
            <a:ext cx="3130347" cy="2616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3B97D38-E92B-B220-D48B-032505E43C7C}"/>
              </a:ext>
            </a:extLst>
          </p:cNvPr>
          <p:cNvSpPr txBox="1"/>
          <p:nvPr/>
        </p:nvSpPr>
        <p:spPr>
          <a:xfrm>
            <a:off x="2954421" y="4681327"/>
            <a:ext cx="16252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ESP32</a:t>
            </a:r>
            <a:endParaRPr lang="en-US" sz="2500" dirty="0">
              <a:latin typeface="Arial 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145E9C0-B674-8943-8EEE-536E65A69340}"/>
              </a:ext>
            </a:extLst>
          </p:cNvPr>
          <p:cNvSpPr txBox="1"/>
          <p:nvPr/>
        </p:nvSpPr>
        <p:spPr>
          <a:xfrm>
            <a:off x="8321072" y="4910427"/>
            <a:ext cx="104241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PIN</a:t>
            </a:r>
            <a:endParaRPr lang="en-US" sz="2500" dirty="0">
              <a:latin typeface="Arial 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1ACF006-F11E-A898-0575-09244034E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5858" y="1983222"/>
            <a:ext cx="2829320" cy="2638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B12C6B4-B176-BFD8-E73C-AFA9A587135C}"/>
              </a:ext>
            </a:extLst>
          </p:cNvPr>
          <p:cNvSpPr txBox="1"/>
          <p:nvPr/>
        </p:nvSpPr>
        <p:spPr>
          <a:xfrm>
            <a:off x="12164019" y="4834713"/>
            <a:ext cx="397300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Cảm biến ánh sáng LRD</a:t>
            </a:r>
            <a:endParaRPr lang="en-US" sz="2500" b="1" dirty="0">
              <a:latin typeface="Arial 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53B3AB8D-B0EF-AD58-6119-3F18D105E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5711909"/>
            <a:ext cx="2819400" cy="26567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F88968B-27FF-F6F5-7858-76FCB020502D}"/>
              </a:ext>
            </a:extLst>
          </p:cNvPr>
          <p:cNvSpPr txBox="1"/>
          <p:nvPr/>
        </p:nvSpPr>
        <p:spPr>
          <a:xfrm>
            <a:off x="2286000" y="8368651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>
                <a:latin typeface="Arial "/>
              </a:rPr>
              <a:t>ESP32-CAM</a:t>
            </a:r>
            <a:endParaRPr lang="en-US" sz="2500" dirty="0">
              <a:latin typeface="Arial "/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="" xmlns:a16="http://schemas.microsoft.com/office/drawing/2014/main" id="{6F2090F9-0752-BB63-FD87-B15DBB6E9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571" y="6210880"/>
            <a:ext cx="1641519" cy="1677597"/>
          </a:xfrm>
          <a:prstGeom prst="rect">
            <a:avLst/>
          </a:prstGeom>
        </p:spPr>
      </p:pic>
      <p:pic>
        <p:nvPicPr>
          <p:cNvPr id="3074" name="Picture 2" descr="Pin 9V 6F22 Panasonic Hi-Top Carbon 6F22DT/1S gói 1 viê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89" y="2060811"/>
            <a:ext cx="2781661" cy="27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view Máy bơm mini áp lực 12V 12W 2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60" y="5420683"/>
            <a:ext cx="3623317" cy="362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F88968B-27FF-F6F5-7858-76FCB020502D}"/>
              </a:ext>
            </a:extLst>
          </p:cNvPr>
          <p:cNvSpPr txBox="1"/>
          <p:nvPr/>
        </p:nvSpPr>
        <p:spPr>
          <a:xfrm>
            <a:off x="7810287" y="8315338"/>
            <a:ext cx="21070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Máy bơm</a:t>
            </a:r>
            <a:endParaRPr lang="en-US" sz="2500" b="1" dirty="0">
              <a:latin typeface="Arial 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F88968B-27FF-F6F5-7858-76FCB020502D}"/>
              </a:ext>
            </a:extLst>
          </p:cNvPr>
          <p:cNvSpPr txBox="1"/>
          <p:nvPr/>
        </p:nvSpPr>
        <p:spPr>
          <a:xfrm>
            <a:off x="14554200" y="8218396"/>
            <a:ext cx="21070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Còi</a:t>
            </a:r>
            <a:endParaRPr lang="en-US" sz="2500" b="1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218998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83DDBEE2-3787-0968-629B-742AA83D029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QUY TRÌNH HOẠT ĐỘNG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E151A3A1-8263-9E9A-A4FC-E9B1122C99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F3B0B0AA-16B0-2357-865D-EB5F89A96CD8}"/>
              </a:ext>
            </a:extLst>
          </p:cNvPr>
          <p:cNvSpPr/>
          <p:nvPr/>
        </p:nvSpPr>
        <p:spPr>
          <a:xfrm>
            <a:off x="1600200" y="2387168"/>
            <a:ext cx="3001228" cy="32135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Thu </a:t>
            </a:r>
            <a:r>
              <a:rPr lang="en-US" sz="4000" dirty="0" err="1"/>
              <a:t>thập</a:t>
            </a:r>
            <a:r>
              <a:rPr lang="en-US" sz="4000" dirty="0"/>
              <a:t> </a:t>
            </a:r>
            <a:r>
              <a:rPr lang="en-US" sz="4000" dirty="0" err="1"/>
              <a:t>dữ</a:t>
            </a:r>
            <a:r>
              <a:rPr lang="en-US" sz="4000" dirty="0"/>
              <a:t> </a:t>
            </a:r>
            <a:r>
              <a:rPr lang="en-US" sz="4000" dirty="0" err="1"/>
              <a:t>liệu</a:t>
            </a:r>
            <a:endParaRPr lang="en-US" sz="4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6315B091-6A65-485A-FA81-6CB43172E2C6}"/>
              </a:ext>
            </a:extLst>
          </p:cNvPr>
          <p:cNvSpPr/>
          <p:nvPr/>
        </p:nvSpPr>
        <p:spPr>
          <a:xfrm>
            <a:off x="6874292" y="2458535"/>
            <a:ext cx="3185160" cy="30492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Xử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điều</a:t>
            </a:r>
            <a:r>
              <a:rPr lang="en-US" sz="4000" dirty="0"/>
              <a:t> </a:t>
            </a:r>
            <a:r>
              <a:rPr lang="en-US" sz="4000" dirty="0" err="1"/>
              <a:t>khiển</a:t>
            </a:r>
            <a:endParaRPr lang="en-US" sz="4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86E35F3C-FE09-A372-1824-E54176232545}"/>
              </a:ext>
            </a:extLst>
          </p:cNvPr>
          <p:cNvSpPr/>
          <p:nvPr/>
        </p:nvSpPr>
        <p:spPr>
          <a:xfrm>
            <a:off x="12496800" y="2494176"/>
            <a:ext cx="3185160" cy="30114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Hiển</a:t>
            </a:r>
            <a:r>
              <a:rPr lang="en-US" sz="4000" dirty="0"/>
              <a:t> </a:t>
            </a:r>
            <a:r>
              <a:rPr lang="en-US" sz="4000" dirty="0" err="1"/>
              <a:t>thị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giám</a:t>
            </a:r>
            <a:r>
              <a:rPr lang="en-US" sz="4000" dirty="0"/>
              <a:t> </a:t>
            </a:r>
            <a:r>
              <a:rPr lang="en-US" sz="4000" dirty="0" err="1"/>
              <a:t>sát</a:t>
            </a:r>
            <a:endParaRPr lang="en-US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64CDDA69-E4E8-F09F-76F4-B4ECCCD1D7EC}"/>
              </a:ext>
            </a:extLst>
          </p:cNvPr>
          <p:cNvSpPr/>
          <p:nvPr/>
        </p:nvSpPr>
        <p:spPr>
          <a:xfrm>
            <a:off x="5046018" y="3847709"/>
            <a:ext cx="1219200" cy="1354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40DC1343-C5AF-8588-2198-4EF5D1165DEC}"/>
              </a:ext>
            </a:extLst>
          </p:cNvPr>
          <p:cNvSpPr/>
          <p:nvPr/>
        </p:nvSpPr>
        <p:spPr>
          <a:xfrm>
            <a:off x="10668526" y="3712273"/>
            <a:ext cx="1420476" cy="1354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="" xmlns:a16="http://schemas.microsoft.com/office/drawing/2014/main" id="{6CE70846-EE7B-914A-21BA-A086F1B52EF9}"/>
              </a:ext>
            </a:extLst>
          </p:cNvPr>
          <p:cNvSpPr/>
          <p:nvPr/>
        </p:nvSpPr>
        <p:spPr>
          <a:xfrm>
            <a:off x="2895600" y="5753100"/>
            <a:ext cx="76200" cy="482483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6AE52FD-2EEF-99D3-525A-CACFCB14282E}"/>
              </a:ext>
            </a:extLst>
          </p:cNvPr>
          <p:cNvSpPr txBox="1"/>
          <p:nvPr/>
        </p:nvSpPr>
        <p:spPr>
          <a:xfrm>
            <a:off x="1083618" y="6400629"/>
            <a:ext cx="41741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Arial "/>
              </a:rPr>
              <a:t>Arduino </a:t>
            </a:r>
            <a:r>
              <a:rPr lang="en-US" sz="3000" dirty="0" err="1">
                <a:latin typeface="Arial "/>
              </a:rPr>
              <a:t>đọc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dữ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liệu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từ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các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cảm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biến</a:t>
            </a:r>
            <a:endParaRPr lang="en-US" sz="3000" dirty="0">
              <a:latin typeface="Arial 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="" xmlns:a16="http://schemas.microsoft.com/office/drawing/2014/main" id="{16794EEE-2BD5-002A-3683-ABD9B32006BE}"/>
              </a:ext>
            </a:extLst>
          </p:cNvPr>
          <p:cNvSpPr/>
          <p:nvPr/>
        </p:nvSpPr>
        <p:spPr>
          <a:xfrm>
            <a:off x="8466872" y="5660155"/>
            <a:ext cx="76200" cy="482483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E6437CE-9A37-5177-9F2C-5D06F8C57267}"/>
              </a:ext>
            </a:extLst>
          </p:cNvPr>
          <p:cNvSpPr txBox="1"/>
          <p:nvPr/>
        </p:nvSpPr>
        <p:spPr>
          <a:xfrm>
            <a:off x="5867400" y="6400629"/>
            <a:ext cx="5662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4550" lvl="0" indent="-457200" algn="just">
              <a:buClr>
                <a:srgbClr val="0000FF"/>
              </a:buClr>
              <a:buSzPts val="2900"/>
              <a:buFontTx/>
              <a:buChar char="-"/>
            </a:pPr>
            <a:r>
              <a:rPr lang="en-US" sz="3000" smtClean="0">
                <a:latin typeface="Arial "/>
              </a:rPr>
              <a:t>Trời tối : Bật led</a:t>
            </a:r>
          </a:p>
          <a:p>
            <a:pPr marL="844550" lvl="0" indent="-457200" algn="just">
              <a:buClr>
                <a:srgbClr val="0000FF"/>
              </a:buClr>
              <a:buSzPts val="2900"/>
              <a:buFontTx/>
              <a:buChar char="-"/>
            </a:pPr>
            <a:r>
              <a:rPr lang="en-US" sz="3000" smtClean="0">
                <a:latin typeface="Arial "/>
              </a:rPr>
              <a:t>Nước dưới 30% bật bơm</a:t>
            </a:r>
          </a:p>
          <a:p>
            <a:pPr marL="844550" lvl="0" indent="-457200" algn="just">
              <a:buClr>
                <a:srgbClr val="0000FF"/>
              </a:buClr>
              <a:buSzPts val="2900"/>
              <a:buFontTx/>
              <a:buChar char="-"/>
            </a:pPr>
            <a:r>
              <a:rPr lang="en-US" sz="3000" smtClean="0">
                <a:latin typeface="Arial "/>
              </a:rPr>
              <a:t>Hẹn giờ cho ăn</a:t>
            </a:r>
            <a:endParaRPr lang="en-US" sz="3000" dirty="0">
              <a:latin typeface="Arial 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="" xmlns:a16="http://schemas.microsoft.com/office/drawing/2014/main" id="{12C53EDD-DE29-1E05-6BB2-C7CBE28B6201}"/>
              </a:ext>
            </a:extLst>
          </p:cNvPr>
          <p:cNvSpPr/>
          <p:nvPr/>
        </p:nvSpPr>
        <p:spPr>
          <a:xfrm>
            <a:off x="14173200" y="5660155"/>
            <a:ext cx="76200" cy="482483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F9BBE90-B862-7AC6-42B9-C80DE511807A}"/>
              </a:ext>
            </a:extLst>
          </p:cNvPr>
          <p:cNvSpPr txBox="1"/>
          <p:nvPr/>
        </p:nvSpPr>
        <p:spPr>
          <a:xfrm>
            <a:off x="11460480" y="6400629"/>
            <a:ext cx="525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7350" lvl="0" algn="just">
              <a:buClr>
                <a:srgbClr val="0000FF"/>
              </a:buClr>
              <a:buSzPts val="2900"/>
            </a:pPr>
            <a:r>
              <a:rPr lang="en-US" sz="3000" dirty="0" err="1">
                <a:latin typeface="Arial "/>
              </a:rPr>
              <a:t>Gửi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dữ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liệu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đến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giao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diện</a:t>
            </a:r>
            <a:r>
              <a:rPr lang="en-US" sz="3000" dirty="0">
                <a:latin typeface="Arial "/>
              </a:rPr>
              <a:t> website </a:t>
            </a:r>
            <a:r>
              <a:rPr lang="en-US" sz="3000" dirty="0" err="1">
                <a:latin typeface="Arial "/>
              </a:rPr>
              <a:t>thông</a:t>
            </a:r>
            <a:r>
              <a:rPr lang="en-US" sz="3000" dirty="0">
                <a:latin typeface="Arial "/>
              </a:rPr>
              <a:t> qua Wi-Fi.</a:t>
            </a:r>
          </a:p>
        </p:txBody>
      </p:sp>
    </p:spTree>
    <p:extLst>
      <p:ext uri="{BB962C8B-B14F-4D97-AF65-F5344CB8AC3E}">
        <p14:creationId xmlns:p14="http://schemas.microsoft.com/office/powerpoint/2010/main" val="3339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2E42FAA-13E9-3052-47AD-1960EB67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0CBC0B2C-5793-B7CE-44E7-5583A9D842F0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9D979132-8565-B358-B37D-3C8A8F1733F7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237B7ED7-D895-81B5-B2D2-A1C51A775583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6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CHỨC </a:t>
            </a:r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3F56A398-F149-2481-9372-98191A0439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6C223BC-6DBF-1F82-BF6A-89901DA16E13}"/>
              </a:ext>
            </a:extLst>
          </p:cNvPr>
          <p:cNvSpPr txBox="1"/>
          <p:nvPr/>
        </p:nvSpPr>
        <p:spPr>
          <a:xfrm>
            <a:off x="685800" y="2455111"/>
            <a:ext cx="14020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smtClean="0">
                <a:latin typeface="Arial "/>
              </a:rPr>
              <a:t>1. Cảm </a:t>
            </a:r>
            <a:r>
              <a:rPr lang="en-US" sz="4000" dirty="0" err="1">
                <a:latin typeface="Arial "/>
              </a:rPr>
              <a:t>biến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nhiệt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độ</a:t>
            </a:r>
            <a:r>
              <a:rPr lang="en-US" sz="4000" dirty="0">
                <a:latin typeface="Arial "/>
              </a:rPr>
              <a:t> &amp; </a:t>
            </a:r>
            <a:r>
              <a:rPr lang="en-US" sz="4000" dirty="0" err="1">
                <a:latin typeface="Arial "/>
              </a:rPr>
              <a:t>độ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ẩm</a:t>
            </a:r>
            <a:r>
              <a:rPr lang="en-US" sz="4000" dirty="0">
                <a:latin typeface="Arial "/>
              </a:rPr>
              <a:t> (</a:t>
            </a:r>
            <a:r>
              <a:rPr lang="en-US" sz="4000">
                <a:latin typeface="Arial "/>
              </a:rPr>
              <a:t>DHT11</a:t>
            </a:r>
            <a:r>
              <a:rPr lang="en-US" sz="4000" smtClean="0">
                <a:latin typeface="Arial "/>
              </a:rPr>
              <a:t>)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b="1" smtClean="0">
                <a:latin typeface="Arial "/>
              </a:rPr>
              <a:t>Chức năng:</a:t>
            </a:r>
            <a:r>
              <a:rPr lang="en-US" sz="4000" smtClean="0">
                <a:latin typeface="Arial "/>
              </a:rPr>
              <a:t> Đo nhiệt độ và độ ẩm trong chuồng.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Ứng </a:t>
            </a:r>
            <a:r>
              <a:rPr lang="vi-VN" sz="4000" b="1" dirty="0">
                <a:latin typeface="Arial "/>
              </a:rPr>
              <a:t>dụng:</a:t>
            </a:r>
            <a:r>
              <a:rPr lang="vi-VN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Gửi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thông</a:t>
            </a:r>
            <a:r>
              <a:rPr lang="en-US" sz="4000" dirty="0">
                <a:latin typeface="Arial "/>
              </a:rPr>
              <a:t> tin </a:t>
            </a:r>
            <a:r>
              <a:rPr lang="en-US" sz="4000" dirty="0" err="1">
                <a:latin typeface="Arial "/>
              </a:rPr>
              <a:t>đến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cho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chủ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trang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trại</a:t>
            </a:r>
            <a:r>
              <a:rPr lang="vi-VN" sz="4000" smtClean="0">
                <a:latin typeface="Arial "/>
              </a:rPr>
              <a:t>.</a:t>
            </a:r>
            <a:endParaRPr lang="en-US" sz="4000" dirty="0">
              <a:latin typeface="Arial 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993E7F-AE5F-1CEA-7D60-058E22EC9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4958100"/>
            <a:ext cx="5969110" cy="35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14031</TotalTime>
  <Words>929</Words>
  <Application>Microsoft Office PowerPoint</Application>
  <PresentationFormat>Custom</PresentationFormat>
  <Paragraphs>122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</vt:lpstr>
      <vt:lpstr>Arial Unicode Bold</vt:lpstr>
      <vt:lpstr>Calibri</vt:lpstr>
      <vt:lpstr>Office Theme</vt:lpstr>
      <vt:lpstr>PowerPoint Presentation</vt:lpstr>
      <vt:lpstr>PowerPoint Presentation</vt:lpstr>
      <vt:lpstr>PowerPoint Presentation</vt:lpstr>
      <vt:lpstr>Tự động hóa để giám sát và điều khiển môi trường chăn nuôi.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Microsoft account</cp:lastModifiedBy>
  <cp:revision>168</cp:revision>
  <dcterms:created xsi:type="dcterms:W3CDTF">2006-08-16T00:00:00Z</dcterms:created>
  <dcterms:modified xsi:type="dcterms:W3CDTF">2025-03-15T19:43:18Z</dcterms:modified>
  <dc:identifier>DAGG9A1kugA</dc:identifier>
</cp:coreProperties>
</file>